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4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4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5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5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Relationship Id="rId7" Type="http://schemas.openxmlformats.org/officeDocument/2006/relationships/image" Target="../media/image4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2E86AB"/>
                </a:solidFill>
              </a:defRPr>
            </a:pPr>
            <a:r>
              <a:t>FastMDAnalysis Performance Benchmark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2004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Ubiquitin Q99 scaling benchmark (pure computation, frames 0:-1:10, 3 iterations per point)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MDAnalysis Runtime Scaling</a:t>
            </a:r>
          </a:p>
        </p:txBody>
      </p:sp>
      <p:pic>
        <p:nvPicPr>
          <p:cNvPr id="3" name="Picture 2" descr="mdanalysis_runtime_scal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97280"/>
            <a:ext cx="8412480" cy="52014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MDAnalysis Memory Scaling</a:t>
            </a:r>
          </a:p>
        </p:txBody>
      </p:sp>
      <p:pic>
        <p:nvPicPr>
          <p:cNvPr id="3" name="Picture 2" descr="mdanalysis_memory_scal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97280"/>
            <a:ext cx="8412480" cy="52036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Combined Runtime Scaling</a:t>
            </a:r>
          </a:p>
        </p:txBody>
      </p:sp>
      <p:pic>
        <p:nvPicPr>
          <p:cNvPr id="3" name="Picture 2" descr="combined_runtime_scal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097280"/>
            <a:ext cx="8412480" cy="54032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Combined Memory Scaling</a:t>
            </a:r>
          </a:p>
        </p:txBody>
      </p:sp>
      <p:pic>
        <p:nvPicPr>
          <p:cNvPr id="3" name="Picture 2" descr="combined_memory_scal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097280"/>
            <a:ext cx="8412480" cy="54032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Lines of Code Comparison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97280"/>
            <a:ext cx="8412480" cy="63004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Combined Runtime Scaling (Linear)</a:t>
            </a:r>
          </a:p>
        </p:txBody>
      </p:sp>
      <p:pic>
        <p:nvPicPr>
          <p:cNvPr id="3" name="Picture 2" descr="combined_runtime_scaling_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8412480" cy="52606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Combined Runtime Scaling (Log)</a:t>
            </a:r>
          </a:p>
        </p:txBody>
      </p:sp>
      <p:pic>
        <p:nvPicPr>
          <p:cNvPr id="3" name="Picture 2" descr="combined_runtime_scaling_l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8412480" cy="54262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Combined Memory Scaling (Linear)</a:t>
            </a:r>
          </a:p>
        </p:txBody>
      </p:sp>
      <p:pic>
        <p:nvPicPr>
          <p:cNvPr id="3" name="Picture 2" descr="combined_memory_scaling_lin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8412480" cy="53202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Combined Memory Scaling (Log)</a:t>
            </a:r>
          </a:p>
        </p:txBody>
      </p:sp>
      <p:pic>
        <p:nvPicPr>
          <p:cNvPr id="3" name="Picture 2" descr="combined_memory_scaling_lo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8412480" cy="5426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Benchmark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Dataset &amp; Analyses</a:t>
            </a:r>
          </a:p>
          <a:p>
            <a:r>
              <a:t>Ubiquitin Q99 trajectory: frames 0:-1:10 (stride 10)</a:t>
            </a:r>
          </a:p>
          <a:p>
            <a:r>
              <a:t>Analyses performed:</a:t>
            </a:r>
          </a:p>
          <a:p>
            <a:r>
              <a:t>RMSD (Root Mean Square Deviation)</a:t>
            </a:r>
          </a:p>
          <a:p>
            <a:r>
              <a:t>RMSF (Root Mean Square Fluctuation)</a:t>
            </a:r>
          </a:p>
          <a:p>
            <a:r>
              <a:t>RG (Radius of Gyration)</a:t>
            </a:r>
          </a:p>
          <a:p>
            <a:r>
              <a:t>Clustering (KMeans, DBSCAN, Hierarchical)</a:t>
            </a:r>
          </a:p>
          <a:p>
            <a:r>
              <a:t>Measurement: Pure computation + scaling, averaged over 3 runs per point (no plotting/file I/O)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Benchmark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71600" y="1828800"/>
          <a:ext cx="6400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</a:tblGrid>
              <a:tr h="800100">
                <a:tc>
                  <a:txBody>
                    <a:bodyPr/>
                    <a:lstStyle/>
                    <a:p>
                      <a:pPr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Library</a:t>
                      </a:r>
                    </a:p>
                  </a:txBody>
                  <a:tcPr>
                    <a:solidFill>
                      <a:srgbClr val="2E86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Runtime</a:t>
                      </a:r>
                    </a:p>
                  </a:txBody>
                  <a:tcPr>
                    <a:solidFill>
                      <a:srgbClr val="2E86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Lines of Code</a:t>
                      </a:r>
                    </a:p>
                  </a:txBody>
                  <a:tcPr>
                    <a:solidFill>
                      <a:srgbClr val="2E86AB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FastMDAnalysis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0.275s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MDTraj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0.279s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50</a:t>
                      </a:r>
                    </a:p>
                  </a:txBody>
                  <a:tcPr/>
                </a:tc>
              </a:tr>
              <a:tr h="800100"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MDAnalysis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0.311s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t>60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FastMDA tracks MDTraj within ±5% across 500–5000 frames (shared MDTraj backend)</a:t>
            </a:r>
          </a:p>
          <a:p>
            <a:r>
              <a:t>MDAnalysis runtime grows 10–30x versus MDTraj at higher frame counts</a:t>
            </a:r>
          </a:p>
          <a:p>
            <a:r>
              <a:t>FastMDA CLI/LOC stays tiny versus 50+ LOC reference scripts</a:t>
            </a:r>
          </a:p>
          <a:p>
            <a:r>
              <a:t>Three-iteration averages keep comparisons stable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✓ Ubiquitin Q99 workload confirms FastMDA parity with MDTraj</a:t>
            </a:r>
          </a:p>
          <a:p>
            <a:r>
              <a:t>✓ No regressions after switching datasets; identical analyses succeed</a:t>
            </a:r>
          </a:p>
          <a:p>
            <a:r>
              <a:t>✓ MDAnalysis remains best for validation, not throughput-critical loops</a:t>
            </a:r>
          </a:p>
          <a:p>
            <a:r>
              <a:t>✓ FastMDA retains automation/convenience with negligible overhead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FastMDAnalysis Runtime Scaling</a:t>
            </a:r>
          </a:p>
        </p:txBody>
      </p:sp>
      <p:pic>
        <p:nvPicPr>
          <p:cNvPr id="3" name="Picture 2" descr="fastmdanalysis_runtime_scal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97280"/>
            <a:ext cx="8412480" cy="5201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FastMDAnalysis Memory Scaling</a:t>
            </a:r>
          </a:p>
        </p:txBody>
      </p:sp>
      <p:pic>
        <p:nvPicPr>
          <p:cNvPr id="3" name="Picture 2" descr="fastmdanalysis_memory_scal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97280"/>
            <a:ext cx="8412480" cy="5203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MDTraj Runtime Scaling</a:t>
            </a:r>
          </a:p>
        </p:txBody>
      </p:sp>
      <p:pic>
        <p:nvPicPr>
          <p:cNvPr id="3" name="Picture 2" descr="mdtraj_runtime_scal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97280"/>
            <a:ext cx="8412480" cy="5203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MDTraj Memory Scaling</a:t>
            </a:r>
          </a:p>
        </p:txBody>
      </p:sp>
      <p:pic>
        <p:nvPicPr>
          <p:cNvPr id="3" name="Picture 2" descr="mdtraj_memory_scalin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1097280"/>
            <a:ext cx="8412480" cy="52036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